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257" r:id="rId6"/>
    <p:sldId id="258" r:id="rId7"/>
    <p:sldId id="272" r:id="rId8"/>
    <p:sldId id="273" r:id="rId9"/>
    <p:sldId id="274" r:id="rId10"/>
    <p:sldId id="275" r:id="rId11"/>
    <p:sldId id="279" r:id="rId12"/>
    <p:sldId id="262" r:id="rId13"/>
    <p:sldId id="263" r:id="rId14"/>
    <p:sldId id="278" r:id="rId15"/>
    <p:sldId id="264" r:id="rId16"/>
    <p:sldId id="266" r:id="rId17"/>
    <p:sldId id="268" r:id="rId18"/>
  </p:sldIdLst>
  <p:sldSz cx="9144000" cy="5143500" type="screen16x9"/>
  <p:notesSz cx="6858000" cy="9144000"/>
  <p:embeddedFontLst>
    <p:embeddedFont>
      <p:font typeface="Poppins" panose="020B0604020202020204" charset="0"/>
      <p:regular r:id="rId20"/>
      <p:bold r:id="rId21"/>
      <p:italic r:id="rId22"/>
      <p:boldItalic r:id="rId23"/>
    </p:embeddedFont>
    <p:embeddedFont>
      <p:font typeface="Poppins Medium" panose="020B0604020202020204" charset="0"/>
      <p:regular r:id="rId24"/>
      <p:bold r:id="rId25"/>
      <p:italic r:id="rId26"/>
      <p:boldItalic r:id="rId27"/>
    </p:embeddedFont>
    <p:embeddedFont>
      <p:font typeface="Poppins SemiBold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96">
          <p15:clr>
            <a:srgbClr val="9AA0A6"/>
          </p15:clr>
        </p15:guide>
        <p15:guide id="4" pos="5564">
          <p15:clr>
            <a:srgbClr val="9AA0A6"/>
          </p15:clr>
        </p15:guide>
        <p15:guide id="5" orient="horz" pos="144">
          <p15:clr>
            <a:srgbClr val="9AA0A6"/>
          </p15:clr>
        </p15:guide>
        <p15:guide id="6" orient="horz" pos="3096">
          <p15:clr>
            <a:srgbClr val="9AA0A6"/>
          </p15:clr>
        </p15:guide>
        <p15:guide id="7" orient="horz" pos="756">
          <p15:clr>
            <a:srgbClr val="9AA0A6"/>
          </p15:clr>
        </p15:guide>
        <p15:guide id="8" orient="horz" pos="61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591"/>
  </p:normalViewPr>
  <p:slideViewPr>
    <p:cSldViewPr snapToGrid="0">
      <p:cViewPr varScale="1">
        <p:scale>
          <a:sx n="93" d="100"/>
          <a:sy n="93" d="100"/>
        </p:scale>
        <p:origin x="456" y="36"/>
      </p:cViewPr>
      <p:guideLst>
        <p:guide orient="horz" pos="1620"/>
        <p:guide pos="2880"/>
        <p:guide pos="196"/>
        <p:guide pos="5564"/>
        <p:guide orient="horz" pos="144"/>
        <p:guide orient="horz" pos="3096"/>
        <p:guide orient="horz" pos="756"/>
        <p:guide orient="horz" pos="6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95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24eb91bd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24eb91bd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d6568b69c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ed6568b69c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24eb91bd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524eb91bd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524eb91bd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524eb91bd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52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6254C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-150" y="-150"/>
            <a:ext cx="9144000" cy="51435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B3B7"/>
              </a:buClr>
              <a:buSzPts val="1400"/>
              <a:buFont typeface="Poppins Medium"/>
              <a:buNone/>
              <a:defRPr>
                <a:solidFill>
                  <a:srgbClr val="0BB3B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2150" y="4519476"/>
            <a:ext cx="1280159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 Medium"/>
              <a:buNone/>
              <a:defRPr sz="14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2000"/>
              <a:buFont typeface="Poppins"/>
              <a:buNone/>
              <a:defRPr sz="120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 sz="14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5200"/>
              <a:buNone/>
              <a:defRPr sz="5200">
                <a:solidFill>
                  <a:srgbClr val="16254C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 Medium"/>
              <a:buNone/>
              <a:defRPr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800"/>
              <a:buNone/>
              <a:defRPr sz="2800">
                <a:solidFill>
                  <a:srgbClr val="16254C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353124" y="104150"/>
            <a:ext cx="479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"/>
              <a:buNone/>
              <a:defRPr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ingpod Master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 sz="14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1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 sz="14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1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 sz="14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 sz="14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2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068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3600"/>
              <a:buFont typeface="Poppins"/>
              <a:buNone/>
              <a:defRPr sz="3600" b="1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 Medium"/>
              <a:buNone/>
              <a:defRPr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800"/>
              <a:buFont typeface="Poppins Medium"/>
              <a:buNone/>
              <a:defRPr sz="1800">
                <a:solidFill>
                  <a:srgbClr val="16254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2400"/>
              <a:buFont typeface="Poppins SemiBold"/>
              <a:buNone/>
              <a:defRPr sz="2400">
                <a:solidFill>
                  <a:srgbClr val="16254C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●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Char char="○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6254C"/>
              </a:buClr>
              <a:buSzPts val="1400"/>
              <a:buFont typeface="Poppins"/>
              <a:buChar char="■"/>
              <a:defRPr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00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52150" y="4532298"/>
            <a:ext cx="1280159" cy="3072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ringpod.com/virtual-work-experience/search?status=Op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y.springpod.com/subject-spotlights#librar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54C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100"/>
              <a:t>Introduction to Springpod</a:t>
            </a:r>
            <a:endParaRPr sz="15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7183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>
                <a:solidFill>
                  <a:srgbClr val="0BB3B7"/>
                </a:solidFill>
                <a:latin typeface="Poppins"/>
                <a:ea typeface="Poppins"/>
                <a:cs typeface="Poppins"/>
                <a:sym typeface="Poppins"/>
              </a:rPr>
              <a:t>Take control of your future</a:t>
            </a:r>
            <a:endParaRPr sz="1800">
              <a:solidFill>
                <a:srgbClr val="0BB3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2150" y="4519476"/>
            <a:ext cx="1280159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286000" y="2416421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286000" y="2416421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063EC-AB73-4308-ACB7-874F0A8D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26" y="3535547"/>
            <a:ext cx="1191158" cy="10199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311700" y="3423525"/>
            <a:ext cx="426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4. Add an email and create a password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4572000" y="3423525"/>
            <a:ext cx="426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5. Complete ‘Personal Details’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00" y="1069350"/>
            <a:ext cx="4267200" cy="212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900" y="971550"/>
            <a:ext cx="4362297" cy="22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311700" y="3423525"/>
            <a:ext cx="4267200" cy="41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6. Confirm your Year Group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4572000" y="3423525"/>
            <a:ext cx="42672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7. Find your School or College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Picture 2" descr="Graphical user interface, application">
            <a:extLst>
              <a:ext uri="{FF2B5EF4-FFF2-40B4-BE49-F238E27FC236}">
                <a16:creationId xmlns:a16="http://schemas.microsoft.com/office/drawing/2014/main" id="{BCD36704-7A36-4F95-2270-CBE12368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59" y="1022212"/>
            <a:ext cx="4341374" cy="2170687"/>
          </a:xfrm>
          <a:prstGeom prst="rect">
            <a:avLst/>
          </a:prstGeom>
        </p:spPr>
      </p:pic>
      <p:pic>
        <p:nvPicPr>
          <p:cNvPr id="5" name="Picture 4" descr="Graphical user interface, application, Teams">
            <a:extLst>
              <a:ext uri="{FF2B5EF4-FFF2-40B4-BE49-F238E27FC236}">
                <a16:creationId xmlns:a16="http://schemas.microsoft.com/office/drawing/2014/main" id="{7D74E7CE-132B-5905-1641-69409F6AD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94" y="1022212"/>
            <a:ext cx="4341374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8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223768" y="2951019"/>
            <a:ext cx="3381704" cy="1773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39700" lvl="0" indent="0" algn="l" rtl="0"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8. Complete your background</a:t>
            </a: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You can prefer not to say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Graphical user interface, application">
            <a:extLst>
              <a:ext uri="{FF2B5EF4-FFF2-40B4-BE49-F238E27FC236}">
                <a16:creationId xmlns:a16="http://schemas.microsoft.com/office/drawing/2014/main" id="{08EC6C6C-E59A-6D4A-E702-D763C624B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68" y="655708"/>
            <a:ext cx="4200497" cy="2101347"/>
          </a:xfrm>
          <a:prstGeom prst="rect">
            <a:avLst/>
          </a:prstGeom>
        </p:spPr>
      </p:pic>
      <p:pic>
        <p:nvPicPr>
          <p:cNvPr id="4" name="Google Shape;143;p23">
            <a:extLst>
              <a:ext uri="{FF2B5EF4-FFF2-40B4-BE49-F238E27FC236}">
                <a16:creationId xmlns:a16="http://schemas.microsoft.com/office/drawing/2014/main" id="{91EF6771-B53D-0FDA-AC34-9B5D6C0ABC9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567" y="655708"/>
            <a:ext cx="3798997" cy="21013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1;p23">
            <a:extLst>
              <a:ext uri="{FF2B5EF4-FFF2-40B4-BE49-F238E27FC236}">
                <a16:creationId xmlns:a16="http://schemas.microsoft.com/office/drawing/2014/main" id="{8AEB18D7-E5FF-17E9-209F-511CF5058CBF}"/>
              </a:ext>
            </a:extLst>
          </p:cNvPr>
          <p:cNvSpPr txBox="1"/>
          <p:nvPr/>
        </p:nvSpPr>
        <p:spPr>
          <a:xfrm>
            <a:off x="4424265" y="3408685"/>
            <a:ext cx="3100500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9. Check your email for a verification code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Don’t forget to check your spam folder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349646" y="497750"/>
            <a:ext cx="7346553" cy="64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10. You can now go to your Dashboard and you will be prompted to complete your profile to personalise your Springpod experience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4" descr="Graphical user interface, application">
            <a:extLst>
              <a:ext uri="{FF2B5EF4-FFF2-40B4-BE49-F238E27FC236}">
                <a16:creationId xmlns:a16="http://schemas.microsoft.com/office/drawing/2014/main" id="{4A00F1CA-57C5-3E6E-CF77-E1FCF0A6C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736" y="1220144"/>
            <a:ext cx="3172805" cy="1574750"/>
          </a:xfrm>
          <a:prstGeom prst="rect">
            <a:avLst/>
          </a:prstGeom>
        </p:spPr>
      </p:pic>
      <p:pic>
        <p:nvPicPr>
          <p:cNvPr id="7" name="Picture 6" descr="Graphical user interface, application">
            <a:extLst>
              <a:ext uri="{FF2B5EF4-FFF2-40B4-BE49-F238E27FC236}">
                <a16:creationId xmlns:a16="http://schemas.microsoft.com/office/drawing/2014/main" id="{81CC804F-1B4A-54A5-CD73-861FFCDC9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59" y="3083032"/>
            <a:ext cx="3305577" cy="1645844"/>
          </a:xfrm>
          <a:prstGeom prst="rect">
            <a:avLst/>
          </a:prstGeom>
        </p:spPr>
      </p:pic>
      <p:pic>
        <p:nvPicPr>
          <p:cNvPr id="9" name="Picture 8" descr="Graphical user interface, application, Teams">
            <a:extLst>
              <a:ext uri="{FF2B5EF4-FFF2-40B4-BE49-F238E27FC236}">
                <a16:creationId xmlns:a16="http://schemas.microsoft.com/office/drawing/2014/main" id="{13B2E1C8-2716-DC43-A8D3-B575AC58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736" y="3083032"/>
            <a:ext cx="3271160" cy="16458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8DAAEC-2744-9FFF-F03C-F2C4ECB5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9" y="1260656"/>
            <a:ext cx="3305576" cy="166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/>
        </p:nvSpPr>
        <p:spPr>
          <a:xfrm>
            <a:off x="6431100" y="1465052"/>
            <a:ext cx="2401200" cy="156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This is your Dashboard which will feature the latest opportunities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You can add/edit your profile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Welcome to Springpod!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1D862E-8383-1F8E-A917-B3BB4FEB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7" y="942904"/>
            <a:ext cx="6132822" cy="30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1667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Meet Springpod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2454450"/>
            <a:ext cx="4100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1800" b="1">
                <a:solidFill>
                  <a:schemeClr val="lt1"/>
                </a:solidFill>
              </a:rPr>
              <a:t>Our mission is to transform young people's futures by providing life-changing career experiences and opportunities.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2</a:t>
            </a:fld>
            <a:endParaRPr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body" idx="4294967295"/>
          </p:nvPr>
        </p:nvSpPr>
        <p:spPr>
          <a:xfrm>
            <a:off x="311550" y="3326558"/>
            <a:ext cx="21303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dk1"/>
                </a:solidFill>
              </a:rPr>
              <a:t>Explore Careers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2" y="104150"/>
            <a:ext cx="415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4294967295"/>
          </p:nvPr>
        </p:nvSpPr>
        <p:spPr>
          <a:xfrm>
            <a:off x="3321613" y="3249614"/>
            <a:ext cx="21303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dk1"/>
                </a:solidFill>
              </a:rPr>
              <a:t>Explore University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4294967295"/>
          </p:nvPr>
        </p:nvSpPr>
        <p:spPr>
          <a:xfrm>
            <a:off x="5943750" y="3249614"/>
            <a:ext cx="266685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dk1"/>
                </a:solidFill>
              </a:rPr>
              <a:t>Build Experience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839" y="1191070"/>
            <a:ext cx="1790579" cy="16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128726"/>
            <a:ext cx="1888633" cy="166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8488" y="1191070"/>
            <a:ext cx="1662664" cy="16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311700" y="1667400"/>
            <a:ext cx="404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 can you do with Springpod?</a:t>
            </a:r>
            <a:endParaRPr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4</a:t>
            </a:fld>
            <a:endParaRPr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Explore work experience</a:t>
            </a:r>
            <a:endParaRPr dirty="0"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012300" cy="31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Self-led and flexible</a:t>
            </a:r>
            <a:endParaRPr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Live webinars with employers</a:t>
            </a:r>
            <a:endParaRPr b="1" dirty="0"/>
          </a:p>
          <a:p>
            <a:pPr marL="457200" lvl="0" indent="-3175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b="1" dirty="0">
                <a:solidFill>
                  <a:schemeClr val="dk1"/>
                </a:solidFill>
              </a:rPr>
              <a:t>Get ahead with new skills &amp; knowledge:</a:t>
            </a:r>
            <a:r>
              <a:rPr lang="en" dirty="0">
                <a:solidFill>
                  <a:schemeClr val="dk1"/>
                </a:solidFill>
              </a:rPr>
              <a:t> learn new skills and develop industry knowledge.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b="1" dirty="0">
                <a:solidFill>
                  <a:schemeClr val="dk1"/>
                </a:solidFill>
              </a:rPr>
              <a:t>Make your CV stand out:</a:t>
            </a:r>
            <a:r>
              <a:rPr lang="en" dirty="0">
                <a:solidFill>
                  <a:schemeClr val="dk1"/>
                </a:solidFill>
              </a:rPr>
              <a:t> gain certificates and experience a range of industries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Click </a:t>
            </a:r>
            <a:r>
              <a:rPr lang="en" dirty="0">
                <a:solidFill>
                  <a:schemeClr val="dk1"/>
                </a:solidFill>
                <a:hlinkClick r:id="rId3"/>
              </a:rPr>
              <a:t>here</a:t>
            </a:r>
            <a:r>
              <a:rPr lang="en" dirty="0">
                <a:solidFill>
                  <a:schemeClr val="dk1"/>
                </a:solidFill>
              </a:rPr>
              <a:t> to view all open opportunities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A463AF-98E3-C0AA-B4A3-95ACD400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679" y="1330037"/>
            <a:ext cx="5578484" cy="30895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Explore our University Experience Hub</a:t>
            </a:r>
            <a:endParaRPr dirty="0"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353200" cy="31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Subject Spotlights: </a:t>
            </a:r>
            <a:endParaRPr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Try a university degree, before you apply, and make sure it’s the right course for you.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Build your ‘Super-curricular’ to make your personal statement stand out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Click </a:t>
            </a:r>
            <a:r>
              <a:rPr lang="en" dirty="0">
                <a:solidFill>
                  <a:schemeClr val="dk1"/>
                </a:solidFill>
                <a:hlinkClick r:id="rId3"/>
              </a:rPr>
              <a:t>here</a:t>
            </a:r>
            <a:r>
              <a:rPr lang="en" dirty="0">
                <a:solidFill>
                  <a:schemeClr val="dk1"/>
                </a:solidFill>
              </a:rPr>
              <a:t> to explore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4900" y="1152475"/>
            <a:ext cx="6360324" cy="31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/>
        </p:nvSpPr>
        <p:spPr>
          <a:xfrm>
            <a:off x="311700" y="1273650"/>
            <a:ext cx="4981200" cy="374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/>
            </a:pPr>
            <a:r>
              <a:rPr lang="en-GB" i="0" u="none" strike="noStrike" cap="none" dirty="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Keep your profile up to date to ensure you don’t miss </a:t>
            </a:r>
            <a:r>
              <a:rPr lang="en-GB" dirty="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out on relevant experiences and then Apply, Apply, Apply!</a:t>
            </a:r>
          </a:p>
          <a:p>
            <a:pPr marL="139700" marR="0" lvl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</a:pPr>
            <a:endParaRPr lang="en-GB" dirty="0"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 startAt="2"/>
            </a:pPr>
            <a:r>
              <a:rPr lang="en-GB" dirty="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Plan your schedule in advance and make notes</a:t>
            </a:r>
          </a:p>
          <a:p>
            <a:pPr marL="139700" marR="0" lvl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</a:pPr>
            <a:endParaRPr lang="en-GB" dirty="0"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 startAt="3"/>
            </a:pPr>
            <a:r>
              <a:rPr lang="en-GB" dirty="0">
                <a:solidFill>
                  <a:srgbClr val="16254C"/>
                </a:solidFill>
                <a:latin typeface="Poppins"/>
                <a:cs typeface="Poppins"/>
              </a:rPr>
              <a:t>When completing tasks reflect on your own skills and think about whether or not this career is right for you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 startAt="3"/>
            </a:pPr>
            <a:endParaRPr lang="en-GB" dirty="0">
              <a:solidFill>
                <a:srgbClr val="16254C"/>
              </a:solidFill>
              <a:latin typeface="Poppins"/>
              <a:cs typeface="Poppins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 startAt="3"/>
            </a:pPr>
            <a:r>
              <a:rPr lang="en-GB" dirty="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Ask questions in live webinars.  Make a note of any useful tips and advice throughout</a:t>
            </a:r>
          </a:p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 startAt="3"/>
            </a:pPr>
            <a:endParaRPr lang="en-GB" dirty="0"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+mj-lt"/>
              <a:buAutoNum type="arabicPeriod" startAt="3"/>
            </a:pPr>
            <a:r>
              <a:rPr lang="en-GB" dirty="0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Meet any deadlines set and ask for help if you need it.  Make sure you add the experience to your CV and download your certificate</a:t>
            </a:r>
            <a:endParaRPr b="1" i="0" u="none" strike="noStrike" cap="none" dirty="0"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Our 5 Top Tips to make the most of Springpod</a:t>
            </a:r>
            <a:endParaRPr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33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16254C"/>
                </a:solidFill>
                <a:latin typeface="Poppins"/>
                <a:ea typeface="Poppins"/>
                <a:cs typeface="Poppins"/>
                <a:sym typeface="Poppins"/>
              </a:rPr>
              <a:t>7</a:t>
            </a:fld>
            <a:endParaRPr>
              <a:solidFill>
                <a:srgbClr val="16254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EDEDB5-56D2-95D4-9056-70E1246C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89" y="1273650"/>
            <a:ext cx="3559953" cy="23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3100" dirty="0"/>
              <a:t>Creating a </a:t>
            </a:r>
            <a:r>
              <a:rPr lang="en-GB" sz="3100" dirty="0" err="1"/>
              <a:t>Springpod</a:t>
            </a:r>
            <a:r>
              <a:rPr lang="en-GB" sz="3100" dirty="0"/>
              <a:t> account</a:t>
            </a:r>
            <a:endParaRPr sz="15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7183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>
                <a:solidFill>
                  <a:srgbClr val="0BB3B7"/>
                </a:solidFill>
                <a:latin typeface="Poppins"/>
                <a:ea typeface="Poppins"/>
                <a:cs typeface="Poppins"/>
                <a:sym typeface="Poppins"/>
              </a:rPr>
              <a:t>Take control of your future</a:t>
            </a:r>
            <a:endParaRPr sz="1800">
              <a:solidFill>
                <a:srgbClr val="0BB3B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2150" y="4519476"/>
            <a:ext cx="1280159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286000" y="2416421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286000" y="2416421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CDD821-12A7-4BE7-9D34-37B31482C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26" y="3535547"/>
            <a:ext cx="1191158" cy="10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311700" y="1158425"/>
            <a:ext cx="4260300" cy="144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AutoNum type="arabicPeriod"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Go to </a:t>
            </a:r>
            <a:r>
              <a:rPr kumimoji="0" lang="en" sz="1400" b="1" i="0" u="sng" strike="noStrike" kern="0" cap="none" spc="0" normalizeH="0" baseline="0" noProof="0" dirty="0">
                <a:ln>
                  <a:noFill/>
                </a:ln>
                <a:solidFill>
                  <a:srgbClr val="0BB3B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www.springpod.com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254C"/>
              </a:buClr>
              <a:buSzPts val="1400"/>
              <a:buFont typeface="Poppins"/>
              <a:buAutoNum type="arabicPeriod"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Click ‘Create Account’ in the top right corner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6254C"/>
              </a:buClr>
              <a:buSzPts val="1400"/>
              <a:buFont typeface="Poppins"/>
              <a:buAutoNum type="arabicPeriod"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Select Student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351925" y="104150"/>
            <a:ext cx="55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16254C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16254C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 your account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758" y="756500"/>
            <a:ext cx="4029269" cy="204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ACD9A3-0AD8-EE3F-7C0D-D04E437A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3" y="2691930"/>
            <a:ext cx="4367286" cy="204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Google Shape;117;p20"/>
          <p:cNvSpPr/>
          <p:nvPr/>
        </p:nvSpPr>
        <p:spPr>
          <a:xfrm>
            <a:off x="3646769" y="2413751"/>
            <a:ext cx="767700" cy="7677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18" name="Google Shape;118;p20"/>
          <p:cNvCxnSpPr>
            <a:cxnSpLocks/>
            <a:stCxn id="117" idx="6"/>
          </p:cNvCxnSpPr>
          <p:nvPr/>
        </p:nvCxnSpPr>
        <p:spPr>
          <a:xfrm flipV="1">
            <a:off x="4414469" y="2132276"/>
            <a:ext cx="829476" cy="66532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pringpod Master">
  <a:themeElements>
    <a:clrScheme name="Simple Light">
      <a:dk1>
        <a:srgbClr val="16254C"/>
      </a:dk1>
      <a:lt1>
        <a:srgbClr val="FFFFFF"/>
      </a:lt1>
      <a:dk2>
        <a:srgbClr val="2D3B5E"/>
      </a:dk2>
      <a:lt2>
        <a:srgbClr val="5C6682"/>
      </a:lt2>
      <a:accent1>
        <a:srgbClr val="0BB3B7"/>
      </a:accent1>
      <a:accent2>
        <a:srgbClr val="FAC748"/>
      </a:accent2>
      <a:accent3>
        <a:srgbClr val="49E9BE"/>
      </a:accent3>
      <a:accent4>
        <a:srgbClr val="7F7EFF"/>
      </a:accent4>
      <a:accent5>
        <a:srgbClr val="D81159"/>
      </a:accent5>
      <a:accent6>
        <a:srgbClr val="FE9000"/>
      </a:accent6>
      <a:hlink>
        <a:srgbClr val="0BB3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E362F4E27E4840AEA1499B45711201" ma:contentTypeVersion="15" ma:contentTypeDescription="Create a new document." ma:contentTypeScope="" ma:versionID="91a7670d459c4184815745bba904e909">
  <xsd:schema xmlns:xsd="http://www.w3.org/2001/XMLSchema" xmlns:xs="http://www.w3.org/2001/XMLSchema" xmlns:p="http://schemas.microsoft.com/office/2006/metadata/properties" xmlns:ns3="8be30040-3065-4b47-82b6-809f1dbd718c" xmlns:ns4="b66c9a31-1834-422e-b76c-27123482109a" targetNamespace="http://schemas.microsoft.com/office/2006/metadata/properties" ma:root="true" ma:fieldsID="3bcbf7dc32a8cceda6da700bf1726853" ns3:_="" ns4:_="">
    <xsd:import namespace="8be30040-3065-4b47-82b6-809f1dbd718c"/>
    <xsd:import namespace="b66c9a31-1834-422e-b76c-2712348210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30040-3065-4b47-82b6-809f1dbd7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c9a31-1834-422e-b76c-2712348210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be30040-3065-4b47-82b6-809f1dbd718c" xsi:nil="true"/>
  </documentManagement>
</p:properties>
</file>

<file path=customXml/itemProps1.xml><?xml version="1.0" encoding="utf-8"?>
<ds:datastoreItem xmlns:ds="http://schemas.openxmlformats.org/officeDocument/2006/customXml" ds:itemID="{1E1A9530-E29E-4AA7-844D-F67C05534E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30040-3065-4b47-82b6-809f1dbd718c"/>
    <ds:schemaRef ds:uri="b66c9a31-1834-422e-b76c-2712348210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B67487-FBC5-463A-AF7B-C3EE2A742E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A86890-90E1-40C8-9D89-7C9F88B14709}">
  <ds:schemaRefs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66c9a31-1834-422e-b76c-27123482109a"/>
    <ds:schemaRef ds:uri="http://schemas.microsoft.com/office/2006/documentManagement/types"/>
    <ds:schemaRef ds:uri="http://purl.org/dc/elements/1.1/"/>
    <ds:schemaRef ds:uri="8be30040-3065-4b47-82b6-809f1dbd718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376</Words>
  <Application>Microsoft Office PowerPoint</Application>
  <PresentationFormat>On-screen Show (16:9)</PresentationFormat>
  <Paragraphs>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Poppins Medium</vt:lpstr>
      <vt:lpstr>Arial</vt:lpstr>
      <vt:lpstr>Poppins SemiBold</vt:lpstr>
      <vt:lpstr>Poppins</vt:lpstr>
      <vt:lpstr>Springpod Master</vt:lpstr>
      <vt:lpstr>Introduction to Springpod</vt:lpstr>
      <vt:lpstr>Meet Springpod</vt:lpstr>
      <vt:lpstr>PowerPoint Presentation</vt:lpstr>
      <vt:lpstr>What can you do with Springpod?</vt:lpstr>
      <vt:lpstr>Explore work experience</vt:lpstr>
      <vt:lpstr>Explore our University Experience Hub</vt:lpstr>
      <vt:lpstr>Our 5 Top Tips to make the most of Springpod</vt:lpstr>
      <vt:lpstr>Creating a Springpod account</vt:lpstr>
      <vt:lpstr>Create your account</vt:lpstr>
      <vt:lpstr>PowerPoint Presentation</vt:lpstr>
      <vt:lpstr>PowerPoint Presentation</vt:lpstr>
      <vt:lpstr>PowerPoint Presentation</vt:lpstr>
      <vt:lpstr>PowerPoint Presentation</vt:lpstr>
      <vt:lpstr>Welcome to Springpod!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Springpod</dc:title>
  <dc:creator>Jo Jones</dc:creator>
  <cp:lastModifiedBy>Mr D Perry (Longcroft)</cp:lastModifiedBy>
  <cp:revision>11</cp:revision>
  <dcterms:modified xsi:type="dcterms:W3CDTF">2023-07-02T19:16:28Z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0x01010070E362F4E27E4840AEA1499B45711201</vt:lpwstr>
  </property>
</Properties>
</file>